
<file path=[Content_Types].xml><?xml version="1.0" encoding="utf-8"?>
<Types xmlns="http://schemas.openxmlformats.org/package/2006/content-types">
  <Override PartName="/ppt/embeddings/oleObject16.bin" ContentType="application/vnd.openxmlformats-officedocument.oleObject"/>
  <Default Extension="pict" ContentType="image/pict"/>
  <Override PartName="/ppt/slides/slide9.xml" ContentType="application/vnd.openxmlformats-officedocument.presentationml.slide+xml"/>
  <Override PartName="/ppt/embeddings/oleObject4.bin" ContentType="application/vnd.openxmlformats-officedocument.oleObject"/>
  <Default Extension="emf" ContentType="image/x-emf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embeddings/oleObject12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embeddings/oleObject18.bin" ContentType="application/vnd.openxmlformats-officedocument.oleObject"/>
  <Override PartName="/ppt/embeddings/oleObject14.bin" ContentType="application/vnd.openxmlformats-officedocument.oleObject"/>
  <Override PartName="/ppt/embeddings/oleObject6.bin" ContentType="application/vnd.openxmlformats-officedocument.oleObject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embeddings/oleObject19.bin" ContentType="application/vnd.openxmlformats-officedocument.oleObject"/>
  <Override PartName="/ppt/embeddings/oleObject15.bin" ContentType="application/vnd.openxmlformats-officedocument.oleObject"/>
  <Override PartName="/ppt/embeddings/oleObject7.bin" ContentType="application/vnd.openxmlformats-officedocument.oleObject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14" r:id="rId3"/>
    <p:sldId id="332" r:id="rId4"/>
    <p:sldId id="349" r:id="rId5"/>
    <p:sldId id="348" r:id="rId6"/>
    <p:sldId id="340" r:id="rId7"/>
    <p:sldId id="345" r:id="rId8"/>
    <p:sldId id="346" r:id="rId9"/>
    <p:sldId id="351" r:id="rId10"/>
    <p:sldId id="347" r:id="rId11"/>
    <p:sldId id="350" r:id="rId12"/>
    <p:sldId id="33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Relationship Id="rId2" Type="http://schemas.openxmlformats.org/officeDocument/2006/relationships/image" Target="../media/image6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image" Target="../media/image7.pict"/><Relationship Id="rId2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ict"/><Relationship Id="rId4" Type="http://schemas.openxmlformats.org/officeDocument/2006/relationships/image" Target="../media/image15.pict"/><Relationship Id="rId5" Type="http://schemas.openxmlformats.org/officeDocument/2006/relationships/image" Target="../media/image16.pict"/><Relationship Id="rId1" Type="http://schemas.openxmlformats.org/officeDocument/2006/relationships/image" Target="../media/image12.pict"/><Relationship Id="rId2" Type="http://schemas.openxmlformats.org/officeDocument/2006/relationships/image" Target="../media/image13.pict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ict"/><Relationship Id="rId4" Type="http://schemas.openxmlformats.org/officeDocument/2006/relationships/image" Target="../media/image21.pict"/><Relationship Id="rId1" Type="http://schemas.openxmlformats.org/officeDocument/2006/relationships/image" Target="../media/image18.pict"/><Relationship Id="rId2" Type="http://schemas.openxmlformats.org/officeDocument/2006/relationships/image" Target="../media/image19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C179D-1DE8-D848-A8B8-E8DED681CFD7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7D7F3-71BE-CC47-B512-EC0FF4E4B6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62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0263F-B71E-3A49-A2B0-FFF4D9C143C3}" type="slidenum">
              <a:rPr lang="en-US"/>
              <a:pPr/>
              <a:t>12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5DFA-3F0A-8F46-8800-13C8DF6BDC14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2707-83AC-8540-9C90-53062358B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5DFA-3F0A-8F46-8800-13C8DF6BDC14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2707-83AC-8540-9C90-53062358B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5DFA-3F0A-8F46-8800-13C8DF6BDC14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2707-83AC-8540-9C90-53062358B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5DFA-3F0A-8F46-8800-13C8DF6BDC14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2707-83AC-8540-9C90-53062358B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5DFA-3F0A-8F46-8800-13C8DF6BDC14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2707-83AC-8540-9C90-53062358B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5DFA-3F0A-8F46-8800-13C8DF6BDC14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2707-83AC-8540-9C90-53062358B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5DFA-3F0A-8F46-8800-13C8DF6BDC14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2707-83AC-8540-9C90-53062358B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5DFA-3F0A-8F46-8800-13C8DF6BDC14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2707-83AC-8540-9C90-53062358B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5DFA-3F0A-8F46-8800-13C8DF6BDC14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2707-83AC-8540-9C90-53062358B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5DFA-3F0A-8F46-8800-13C8DF6BDC14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2707-83AC-8540-9C90-53062358B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5DFA-3F0A-8F46-8800-13C8DF6BDC14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2707-83AC-8540-9C90-53062358B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85DFA-3F0A-8F46-8800-13C8DF6BDC14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2707-83AC-8540-9C90-53062358B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oleObject" Target="../embeddings/oleObject16.bin"/><Relationship Id="rId5" Type="http://schemas.openxmlformats.org/officeDocument/2006/relationships/oleObject" Target="../embeddings/oleObject17.bin"/><Relationship Id="rId6" Type="http://schemas.openxmlformats.org/officeDocument/2006/relationships/oleObject" Target="../embeddings/oleObject18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oleObject" Target="../embeddings/oleObject19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oleObject3.bin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oleObject8.bin"/><Relationship Id="rId6" Type="http://schemas.openxmlformats.org/officeDocument/2006/relationships/oleObject" Target="../embeddings/oleObject9.bin"/><Relationship Id="rId7" Type="http://schemas.openxmlformats.org/officeDocument/2006/relationships/image" Target="../media/image11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oleObject" Target="../embeddings/oleObject11.bin"/><Relationship Id="rId5" Type="http://schemas.openxmlformats.org/officeDocument/2006/relationships/oleObject" Target="../embeddings/oleObject12.bin"/><Relationship Id="rId6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Community detection via random walk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039" y="3492745"/>
            <a:ext cx="6858361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Draft slides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Algorithm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84995" y="1417638"/>
            <a:ext cx="7576726" cy="7991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Initially there is one partition</a:t>
            </a:r>
          </a:p>
          <a:p>
            <a:endParaRPr lang="en-US" sz="2800" dirty="0" smtClean="0"/>
          </a:p>
          <a:p>
            <a:r>
              <a:rPr lang="en-US" sz="2800" dirty="0" smtClean="0"/>
              <a:t>In each step, choose two communities</a:t>
            </a:r>
          </a:p>
          <a:p>
            <a:r>
              <a:rPr lang="en-US" sz="2800" dirty="0" smtClean="0"/>
              <a:t>(based on the distance between them) </a:t>
            </a:r>
          </a:p>
          <a:p>
            <a:endParaRPr lang="en-US" sz="2800" dirty="0" smtClean="0"/>
          </a:p>
          <a:p>
            <a:r>
              <a:rPr lang="en-US" sz="2800" dirty="0" smtClean="0"/>
              <a:t>and create a new partition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Where        is the new community</a:t>
            </a:r>
          </a:p>
          <a:p>
            <a:endParaRPr lang="en-US" sz="2800" dirty="0" smtClean="0"/>
          </a:p>
          <a:p>
            <a:r>
              <a:rPr lang="en-US" sz="2800" dirty="0" smtClean="0"/>
              <a:t>Update the distance </a:t>
            </a:r>
            <a:r>
              <a:rPr lang="en-US" sz="2800" smtClean="0"/>
              <a:t>between them. 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baseline="30000" dirty="0" smtClean="0"/>
          </a:p>
          <a:p>
            <a:endParaRPr lang="en-US" sz="2800" baseline="30000" dirty="0" smtClean="0"/>
          </a:p>
          <a:p>
            <a:endParaRPr lang="en-US" sz="2800" dirty="0" smtClean="0"/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5473960" y="1417638"/>
          <a:ext cx="2203081" cy="612580"/>
        </p:xfrm>
        <a:graphic>
          <a:graphicData uri="http://schemas.openxmlformats.org/presentationml/2006/ole">
            <p:oleObj spid="_x0000_s26631" name="Equation" r:id="rId3" imgW="927100" imgH="203200" progId="Equation.DSMT4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6763819" y="2326724"/>
          <a:ext cx="1535755" cy="463624"/>
        </p:xfrm>
        <a:graphic>
          <a:graphicData uri="http://schemas.openxmlformats.org/presentationml/2006/ole">
            <p:oleObj spid="_x0000_s26632" name="Equation" r:id="rId4" imgW="673100" imgH="203200" progId="Equation.DSMT4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1795072" y="4188760"/>
          <a:ext cx="5619750" cy="508000"/>
        </p:xfrm>
        <a:graphic>
          <a:graphicData uri="http://schemas.openxmlformats.org/presentationml/2006/ole">
            <p:oleObj spid="_x0000_s26633" name="Equation" r:id="rId5" imgW="2247900" imgH="203200" progId="Equation.DSMT4">
              <p:embed/>
            </p:oleObj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2198737" y="4843469"/>
          <a:ext cx="377077" cy="551376"/>
        </p:xfrm>
        <a:graphic>
          <a:graphicData uri="http://schemas.openxmlformats.org/presentationml/2006/ole">
            <p:oleObj spid="_x0000_s26634" name="Equation" r:id="rId6" imgW="190500" imgH="203200" progId="Equation.DSMT4">
              <p:embed/>
            </p:oleObj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2030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Communities to merge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48" y="1600200"/>
            <a:ext cx="8431651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choice plays a central role in the quality of the community detection. At each step </a:t>
            </a:r>
            <a:r>
              <a:rPr lang="en-US" sz="2400" dirty="0" err="1" smtClean="0"/>
              <a:t>k</a:t>
            </a:r>
            <a:r>
              <a:rPr lang="en-US" sz="2400" dirty="0" smtClean="0"/>
              <a:t>, merge two communities that minimize the mean of the squared distance        between them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3491" y="4724347"/>
            <a:ext cx="3271299" cy="11631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3712" y="3002029"/>
            <a:ext cx="3667212" cy="17223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47835" y="3406148"/>
            <a:ext cx="2263285" cy="923330"/>
          </a:xfrm>
          <a:prstGeom prst="rect">
            <a:avLst/>
          </a:prstGeom>
          <a:noFill/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NP-hard for a given </a:t>
            </a:r>
            <a:r>
              <a:rPr lang="en-US" dirty="0" err="1" smtClean="0"/>
              <a:t>k</a:t>
            </a:r>
            <a:endParaRPr lang="en-US" dirty="0" smtClean="0"/>
          </a:p>
          <a:p>
            <a:r>
              <a:rPr lang="en-US" dirty="0" smtClean="0"/>
              <a:t>Can be reduced to the</a:t>
            </a:r>
          </a:p>
          <a:p>
            <a:r>
              <a:rPr lang="en-US" dirty="0" smtClean="0"/>
              <a:t>K—median problem</a:t>
            </a:r>
            <a:endParaRPr lang="en-US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6147221" y="2432564"/>
          <a:ext cx="367405" cy="367405"/>
        </p:xfrm>
        <a:graphic>
          <a:graphicData uri="http://schemas.openxmlformats.org/presentationml/2006/ole">
            <p:oleObj spid="_x0000_s35842" name="Equation" r:id="rId5" imgW="203200" imgH="2032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7067" y="445493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02244" y="1994370"/>
            <a:ext cx="802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Walktrap</a:t>
            </a:r>
            <a:r>
              <a:rPr lang="en-US" sz="2400" dirty="0" smtClean="0"/>
              <a:t> (Pons et al.</a:t>
            </a:r>
            <a:r>
              <a:rPr lang="en-US" sz="2400" dirty="0" smtClean="0"/>
              <a:t>) has </a:t>
            </a:r>
            <a:r>
              <a:rPr lang="en-US" sz="2400" dirty="0" smtClean="0"/>
              <a:t>been implemented in </a:t>
            </a:r>
            <a:r>
              <a:rPr lang="en-US" sz="2400" dirty="0" err="1" smtClean="0"/>
              <a:t>iGraph</a:t>
            </a:r>
            <a:r>
              <a:rPr lang="en-US" sz="2400" dirty="0" smtClean="0"/>
              <a:t> Library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542814"/>
            <a:ext cx="5171357" cy="5038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social graph G=(V, E), where |V|= n and |E|= m </a:t>
            </a:r>
          </a:p>
          <a:p>
            <a:endParaRPr lang="en-US" sz="2400" dirty="0" smtClean="0"/>
          </a:p>
          <a:p>
            <a:r>
              <a:rPr lang="en-US" sz="2400" dirty="0" smtClean="0"/>
              <a:t>Girvan and Newman’s algorithm for community detection runs </a:t>
            </a:r>
            <a:r>
              <a:rPr lang="en-US" sz="2400" dirty="0" smtClean="0">
                <a:solidFill>
                  <a:srgbClr val="0000FF"/>
                </a:solidFill>
              </a:rPr>
              <a:t>in O(m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n) time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0000FF"/>
                </a:solidFill>
              </a:rPr>
              <a:t>O(n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) space</a:t>
            </a:r>
            <a:r>
              <a:rPr lang="en-US" sz="2400" dirty="0" smtClean="0"/>
              <a:t>.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dirty="0" smtClean="0"/>
              <a:t>The </a:t>
            </a:r>
            <a:r>
              <a:rPr lang="en-US" sz="2400" b="1" dirty="0" err="1" smtClean="0">
                <a:solidFill>
                  <a:srgbClr val="0000FF"/>
                </a:solidFill>
              </a:rPr>
              <a:t>Walktrap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algorithm</a:t>
            </a:r>
            <a:r>
              <a:rPr lang="en-US" sz="2400" dirty="0" smtClean="0"/>
              <a:t> by Pons et al. computes a community structure (</a:t>
            </a:r>
            <a:r>
              <a:rPr lang="en-US" sz="2400" dirty="0" err="1" smtClean="0"/>
              <a:t>dendogram</a:t>
            </a:r>
            <a:r>
              <a:rPr lang="en-US" sz="2400" dirty="0" smtClean="0"/>
              <a:t>) in </a:t>
            </a:r>
            <a:r>
              <a:rPr lang="en-US" sz="2400" dirty="0" err="1" smtClean="0">
                <a:solidFill>
                  <a:srgbClr val="0000FF"/>
                </a:solidFill>
              </a:rPr>
              <a:t>O(mnH</a:t>
            </a:r>
            <a:r>
              <a:rPr lang="en-US" sz="2400" dirty="0" smtClean="0">
                <a:solidFill>
                  <a:srgbClr val="0000FF"/>
                </a:solidFill>
              </a:rPr>
              <a:t>) </a:t>
            </a:r>
            <a:r>
              <a:rPr lang="en-US" sz="2400" dirty="0" smtClean="0"/>
              <a:t>time, where H is the height of the </a:t>
            </a:r>
            <a:r>
              <a:rPr lang="en-US" sz="2400" dirty="0" err="1" smtClean="0"/>
              <a:t>dendogram</a:t>
            </a:r>
            <a:r>
              <a:rPr lang="en-US" sz="2400" dirty="0" smtClean="0"/>
              <a:t> – more scalable. The worst case is O(m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n) time.</a:t>
            </a:r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908" y="1636888"/>
            <a:ext cx="2752892" cy="4459111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6058370" y="1542814"/>
            <a:ext cx="2173111" cy="0"/>
          </a:xfrm>
          <a:prstGeom prst="straightConnector1">
            <a:avLst/>
          </a:prstGeom>
          <a:ln>
            <a:solidFill>
              <a:srgbClr val="66006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46148" y="1158752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Random walk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286000" y="3152001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baseline="-25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288" y="1729485"/>
            <a:ext cx="4847637" cy="44008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64296" y="1900296"/>
            <a:ext cx="3006954" cy="1200329"/>
          </a:xfrm>
          <a:prstGeom prst="rect">
            <a:avLst/>
          </a:prstGeom>
          <a:noFill/>
          <a:ln w="28575" cmpd="sng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= probability that a random walk from j reaches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 neighbor </a:t>
            </a:r>
            <a:r>
              <a:rPr lang="en-US" dirty="0" err="1" smtClean="0"/>
              <a:t>k</a:t>
            </a:r>
            <a:r>
              <a:rPr lang="en-US" dirty="0" smtClean="0"/>
              <a:t>, where A is the graph matrix (0-1)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24235" y="3705999"/>
            <a:ext cx="3147015" cy="923330"/>
          </a:xfrm>
          <a:prstGeom prst="rect">
            <a:avLst/>
          </a:prstGeom>
          <a:noFill/>
          <a:ln w="38100" cmpd="sng">
            <a:solidFill>
              <a:srgbClr val="66006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probability of going from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to</a:t>
            </a:r>
            <a:r>
              <a:rPr lang="en-US" dirty="0"/>
              <a:t> </a:t>
            </a:r>
            <a:r>
              <a:rPr lang="en-US" dirty="0" smtClean="0"/>
              <a:t>j through </a:t>
            </a:r>
            <a:r>
              <a:rPr lang="en-US" dirty="0"/>
              <a:t>a random walk </a:t>
            </a:r>
            <a:r>
              <a:rPr lang="en-US" dirty="0" smtClean="0"/>
              <a:t>of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length t </a:t>
            </a:r>
            <a:r>
              <a:rPr lang="en-US" dirty="0" smtClean="0"/>
              <a:t>is 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8236" y="1975373"/>
            <a:ext cx="985490" cy="376479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5929035"/>
              </p:ext>
            </p:extLst>
          </p:nvPr>
        </p:nvGraphicFramePr>
        <p:xfrm>
          <a:off x="6858000" y="4206678"/>
          <a:ext cx="404519" cy="539359"/>
        </p:xfrm>
        <a:graphic>
          <a:graphicData uri="http://schemas.openxmlformats.org/presentationml/2006/ole">
            <p:oleObj spid="_x0000_s2049" r:id="rId5" imgW="190500" imgH="2413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Random Walk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10074" y="1749778"/>
            <a:ext cx="7350948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two </a:t>
            </a:r>
            <a:r>
              <a:rPr lang="en-US" sz="2800" dirty="0" smtClean="0"/>
              <a:t>vertices          are </a:t>
            </a:r>
            <a:r>
              <a:rPr lang="en-US" sz="2800" dirty="0"/>
              <a:t>in the same community, the </a:t>
            </a:r>
            <a:r>
              <a:rPr lang="en-US" sz="2800" dirty="0" smtClean="0"/>
              <a:t>probability then              will </a:t>
            </a:r>
            <a:r>
              <a:rPr lang="en-US" sz="2800" dirty="0"/>
              <a:t>surely </a:t>
            </a:r>
            <a:r>
              <a:rPr lang="en-US" sz="2800" dirty="0" smtClean="0"/>
              <a:t>be high</a:t>
            </a:r>
            <a:r>
              <a:rPr lang="en-US" sz="2800" dirty="0"/>
              <a:t>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But </a:t>
            </a:r>
            <a:r>
              <a:rPr lang="en-US" sz="2800" dirty="0"/>
              <a:t>the fact </a:t>
            </a:r>
            <a:r>
              <a:rPr lang="en-US" sz="2800" dirty="0" smtClean="0"/>
              <a:t>that               is </a:t>
            </a:r>
            <a:r>
              <a:rPr lang="en-US" sz="2800" dirty="0"/>
              <a:t>high does </a:t>
            </a:r>
            <a:r>
              <a:rPr lang="en-US" sz="2800" dirty="0" smtClean="0"/>
              <a:t>not necessarily </a:t>
            </a:r>
            <a:r>
              <a:rPr lang="en-US" sz="2800" dirty="0"/>
              <a:t>imply </a:t>
            </a:r>
            <a:r>
              <a:rPr lang="en-US" sz="2800" dirty="0" smtClean="0"/>
              <a:t>that           are in the same community.</a:t>
            </a:r>
          </a:p>
          <a:p>
            <a:endParaRPr lang="en-US" sz="2800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424932" y="1876268"/>
          <a:ext cx="572768" cy="378893"/>
        </p:xfrm>
        <a:graphic>
          <a:graphicData uri="http://schemas.openxmlformats.org/presentationml/2006/ole">
            <p:oleObj spid="_x0000_s34818" name="Equation" r:id="rId3" imgW="215900" imgH="190500" progId="Equation.DSMT4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132401" y="2255161"/>
          <a:ext cx="1026970" cy="499607"/>
        </p:xfrm>
        <a:graphic>
          <a:graphicData uri="http://schemas.openxmlformats.org/presentationml/2006/ole">
            <p:oleObj spid="_x0000_s34819" name="Equation" r:id="rId4" imgW="469900" imgH="228600" progId="Equation.DSMT4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618845" y="3078862"/>
          <a:ext cx="1027112" cy="498475"/>
        </p:xfrm>
        <a:graphic>
          <a:graphicData uri="http://schemas.openxmlformats.org/presentationml/2006/ole">
            <p:oleObj spid="_x0000_s34820" name="Equation" r:id="rId5" imgW="469900" imgH="228600" progId="Equation.DSMT4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586603" y="3577337"/>
          <a:ext cx="572768" cy="378893"/>
        </p:xfrm>
        <a:graphic>
          <a:graphicData uri="http://schemas.openxmlformats.org/presentationml/2006/ole">
            <p:oleObj spid="_x0000_s34821" name="Equation" r:id="rId6" imgW="215900" imgH="190500" progId="Equation.DSMT4">
              <p:embed/>
            </p:oleObj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138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Ward’s agglomerative clustering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40853" y="1811408"/>
            <a:ext cx="78016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Well known statistical method that estimates the distance </a:t>
            </a:r>
          </a:p>
          <a:p>
            <a:r>
              <a:rPr lang="en-US" sz="2400" dirty="0" smtClean="0"/>
              <a:t>between two clusters C1 and C2 (see Wikipedia). </a:t>
            </a:r>
            <a:r>
              <a:rPr lang="en-US" sz="2400" dirty="0" err="1" smtClean="0"/>
              <a:t>Walktrap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uses this idea, but defines its own measure of distance based</a:t>
            </a:r>
          </a:p>
          <a:p>
            <a:r>
              <a:rPr lang="en-US" sz="2400" dirty="0" smtClean="0"/>
              <a:t>on random walk and probability.</a:t>
            </a:r>
            <a:endParaRPr lang="en-US" sz="2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2030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Random Walk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10074" y="1749778"/>
            <a:ext cx="7350948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00FF"/>
                </a:solidFill>
              </a:rPr>
              <a:t>Intuition behind </a:t>
            </a:r>
            <a:r>
              <a:rPr lang="en-US" sz="2800" i="1" dirty="0" err="1" smtClean="0">
                <a:solidFill>
                  <a:srgbClr val="0000FF"/>
                </a:solidFill>
              </a:rPr>
              <a:t>Walktrap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Random </a:t>
            </a:r>
            <a:r>
              <a:rPr lang="en-US" sz="2800" dirty="0"/>
              <a:t>walkers </a:t>
            </a:r>
            <a:r>
              <a:rPr lang="en-US" sz="2800" dirty="0" smtClean="0"/>
              <a:t>tend </a:t>
            </a:r>
            <a:r>
              <a:rPr lang="en-US" sz="2800" dirty="0"/>
              <a:t>to get </a:t>
            </a:r>
            <a:r>
              <a:rPr lang="en-US" sz="2800" dirty="0" smtClean="0"/>
              <a:t>‘</a:t>
            </a:r>
            <a:r>
              <a:rPr lang="en-US" sz="2800" dirty="0"/>
              <a:t>trapped’ into densely connected parts </a:t>
            </a:r>
            <a:r>
              <a:rPr lang="en-US" sz="2800" dirty="0" smtClean="0"/>
              <a:t>(</a:t>
            </a:r>
            <a:r>
              <a:rPr lang="en-US" sz="2800" dirty="0"/>
              <a:t>communities</a:t>
            </a:r>
            <a:r>
              <a:rPr lang="en-US" sz="2800" dirty="0" smtClean="0"/>
              <a:t>).</a:t>
            </a:r>
          </a:p>
          <a:p>
            <a:endParaRPr lang="en-US" sz="2800" dirty="0"/>
          </a:p>
          <a:p>
            <a:r>
              <a:rPr lang="en-US" sz="2800" dirty="0"/>
              <a:t>Establish a distance measure between </a:t>
            </a:r>
          </a:p>
          <a:p>
            <a:r>
              <a:rPr lang="en-US" sz="2800" dirty="0"/>
              <a:t>vertices (and between clusters) based on </a:t>
            </a:r>
            <a:r>
              <a:rPr lang="en-US" sz="2800" dirty="0" smtClean="0"/>
              <a:t>P</a:t>
            </a:r>
            <a:r>
              <a:rPr lang="en-US" sz="2800" baseline="30000" dirty="0" smtClean="0"/>
              <a:t>t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579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Distance between nodes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10074" y="1580445"/>
            <a:ext cx="5076528" cy="5406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Let        </a:t>
            </a:r>
            <a:r>
              <a:rPr lang="en-US" sz="2800" dirty="0" smtClean="0"/>
              <a:t>be two vertices</a:t>
            </a:r>
            <a:r>
              <a:rPr lang="en-US" sz="2800" dirty="0" smtClean="0"/>
              <a:t> of </a:t>
            </a:r>
            <a:r>
              <a:rPr lang="en-US" sz="2800" dirty="0" smtClean="0"/>
              <a:t>the graph.</a:t>
            </a:r>
            <a:r>
              <a:rPr lang="en-US" sz="2800" dirty="0" smtClean="0"/>
              <a:t> Pons et al. defined distance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where           is the probability of reaching j from       through a random walk of length t</a:t>
            </a:r>
          </a:p>
          <a:p>
            <a:endParaRPr lang="en-US" sz="2800" baseline="30000" dirty="0"/>
          </a:p>
          <a:p>
            <a:endParaRPr lang="en-US" sz="2800" baseline="30000" dirty="0" smtClean="0"/>
          </a:p>
          <a:p>
            <a:endParaRPr lang="en-US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5132263"/>
              </p:ext>
            </p:extLst>
          </p:nvPr>
        </p:nvGraphicFramePr>
        <p:xfrm>
          <a:off x="1263650" y="2817813"/>
          <a:ext cx="3662363" cy="1085850"/>
        </p:xfrm>
        <a:graphic>
          <a:graphicData uri="http://schemas.openxmlformats.org/presentationml/2006/ole">
            <p:oleObj spid="_x0000_s1029" name="Equation" r:id="rId3" imgW="1498600" imgH="5080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5054626"/>
              </p:ext>
            </p:extLst>
          </p:nvPr>
        </p:nvGraphicFramePr>
        <p:xfrm>
          <a:off x="1726964" y="1580997"/>
          <a:ext cx="568443" cy="501567"/>
        </p:xfrm>
        <a:graphic>
          <a:graphicData uri="http://schemas.openxmlformats.org/presentationml/2006/ole">
            <p:oleObj spid="_x0000_s1030" r:id="rId4" imgW="215900" imgH="1905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8605977"/>
              </p:ext>
            </p:extLst>
          </p:nvPr>
        </p:nvGraphicFramePr>
        <p:xfrm>
          <a:off x="2295407" y="4604925"/>
          <a:ext cx="499769" cy="666359"/>
        </p:xfrm>
        <a:graphic>
          <a:graphicData uri="http://schemas.openxmlformats.org/presentationml/2006/ole">
            <p:oleObj spid="_x0000_s1031" r:id="rId5" imgW="190500" imgH="2413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747884"/>
              </p:ext>
            </p:extLst>
          </p:nvPr>
        </p:nvGraphicFramePr>
        <p:xfrm>
          <a:off x="3569564" y="5063850"/>
          <a:ext cx="242006" cy="414867"/>
        </p:xfrm>
        <a:graphic>
          <a:graphicData uri="http://schemas.openxmlformats.org/presentationml/2006/ole">
            <p:oleObj spid="_x0000_s1032" r:id="rId6" imgW="76200" imgH="152400" progId="Equation.DSMT4">
              <p:embed/>
            </p:oleObj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36444" y="1826650"/>
            <a:ext cx="3040862" cy="3444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12608" y="5623160"/>
            <a:ext cx="2374192" cy="646331"/>
          </a:xfrm>
          <a:prstGeom prst="rect">
            <a:avLst/>
          </a:prstGeom>
          <a:noFill/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High degree nodes trap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most </a:t>
            </a:r>
            <a:r>
              <a:rPr lang="en-US" dirty="0" smtClean="0">
                <a:ln>
                  <a:solidFill>
                    <a:srgbClr val="660066"/>
                  </a:solidFill>
                </a:ln>
                <a:solidFill>
                  <a:srgbClr val="0000FF"/>
                </a:solidFill>
              </a:rPr>
              <a:t>random</a:t>
            </a:r>
            <a:r>
              <a:rPr lang="en-US" dirty="0" smtClean="0">
                <a:solidFill>
                  <a:srgbClr val="0000FF"/>
                </a:solidFill>
              </a:rPr>
              <a:t> walks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2030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Distance between two communities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10074" y="1580445"/>
            <a:ext cx="7576726" cy="5837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Consider</a:t>
            </a:r>
            <a:r>
              <a:rPr lang="en-US" sz="2800" dirty="0" smtClean="0"/>
              <a:t> the probability that a </a:t>
            </a:r>
            <a:r>
              <a:rPr lang="en-US" sz="2800" dirty="0" smtClean="0"/>
              <a:t>random walk from a random vertex</a:t>
            </a:r>
            <a:r>
              <a:rPr lang="en-US" sz="2800" dirty="0" smtClean="0"/>
              <a:t> in </a:t>
            </a:r>
            <a:r>
              <a:rPr lang="en-US" sz="2800" dirty="0" smtClean="0"/>
              <a:t>community C to reach a vertex     in </a:t>
            </a:r>
            <a:r>
              <a:rPr lang="en-US" sz="2800" dirty="0" smtClean="0"/>
              <a:t> </a:t>
            </a:r>
            <a:r>
              <a:rPr lang="en-US" sz="2800" dirty="0" smtClean="0"/>
              <a:t>  </a:t>
            </a:r>
            <a:r>
              <a:rPr lang="en-US" sz="2800" dirty="0" smtClean="0"/>
              <a:t>steps</a:t>
            </a:r>
            <a:r>
              <a:rPr lang="en-US" sz="2800" dirty="0" smtClean="0"/>
              <a:t>. Call it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Then </a:t>
            </a:r>
            <a:r>
              <a:rPr lang="en-US" sz="2800" dirty="0" smtClean="0"/>
              <a:t>the distance between two communities</a:t>
            </a:r>
          </a:p>
          <a:p>
            <a:r>
              <a:rPr lang="en-US" sz="2800" dirty="0" smtClean="0"/>
              <a:t>			  is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baseline="30000" dirty="0" smtClean="0"/>
          </a:p>
          <a:p>
            <a:endParaRPr lang="en-US" sz="2800" baseline="30000" dirty="0" smtClean="0"/>
          </a:p>
          <a:p>
            <a:endParaRPr lang="en-US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5132263"/>
              </p:ext>
            </p:extLst>
          </p:nvPr>
        </p:nvGraphicFramePr>
        <p:xfrm>
          <a:off x="3141397" y="4732180"/>
          <a:ext cx="3545522" cy="1425827"/>
        </p:xfrm>
        <a:graphic>
          <a:graphicData uri="http://schemas.openxmlformats.org/presentationml/2006/ole">
            <p:oleObj spid="_x0000_s25602" name="Equation" r:id="rId3" imgW="1803400" imgH="736600" progId="Equation.DSMT4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4016950" y="2692187"/>
          <a:ext cx="2669969" cy="908340"/>
        </p:xfrm>
        <a:graphic>
          <a:graphicData uri="http://schemas.openxmlformats.org/presentationml/2006/ole">
            <p:oleObj spid="_x0000_s25606" name="Equation" r:id="rId4" imgW="1231900" imgH="419100" progId="Equation.DSMT4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8368066" y="2078327"/>
          <a:ext cx="318734" cy="531223"/>
        </p:xfrm>
        <a:graphic>
          <a:graphicData uri="http://schemas.openxmlformats.org/presentationml/2006/ole">
            <p:oleObj spid="_x0000_s25607" name="Equation" r:id="rId5" imgW="114300" imgH="190500" progId="Equation.DSMT4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1481706" y="2559421"/>
          <a:ext cx="270290" cy="481094"/>
        </p:xfrm>
        <a:graphic>
          <a:graphicData uri="http://schemas.openxmlformats.org/presentationml/2006/ole">
            <p:oleObj spid="_x0000_s25608" name="Equation" r:id="rId6" imgW="101600" imgH="139700" progId="Equation.DSMT4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1246911" y="4307045"/>
          <a:ext cx="1355121" cy="425136"/>
        </p:xfrm>
        <a:graphic>
          <a:graphicData uri="http://schemas.openxmlformats.org/presentationml/2006/ole">
            <p:oleObj spid="_x0000_s25609" name="Equation" r:id="rId7" imgW="647700" imgH="203200" progId="Equation.DSMT4">
              <p:embed/>
            </p:oleObj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2030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Distance between two communities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235" y="2020596"/>
            <a:ext cx="4772247" cy="3098248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2030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440</Words>
  <Application>Microsoft Macintosh PowerPoint</Application>
  <PresentationFormat>On-screen Show (4:3)</PresentationFormat>
  <Paragraphs>80</Paragraphs>
  <Slides>12</Slides>
  <Notes>1</Notes>
  <HiddenSlides>1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Equation.DSMT4</vt:lpstr>
      <vt:lpstr>Equation</vt:lpstr>
      <vt:lpstr>MathType 6.0 Equation</vt:lpstr>
      <vt:lpstr>Community detection via random walk</vt:lpstr>
      <vt:lpstr>Background</vt:lpstr>
      <vt:lpstr>Random walk</vt:lpstr>
      <vt:lpstr>Random Walk</vt:lpstr>
      <vt:lpstr>Ward’s agglomerative clustering </vt:lpstr>
      <vt:lpstr>Random Walk</vt:lpstr>
      <vt:lpstr>Distance between nodes</vt:lpstr>
      <vt:lpstr>Distance between two communities</vt:lpstr>
      <vt:lpstr>Distance between two communities</vt:lpstr>
      <vt:lpstr>The Algorithm</vt:lpstr>
      <vt:lpstr>Communities to merge</vt:lpstr>
      <vt:lpstr>Conclusion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Pastry</dc:title>
  <dc:creator>Sukumar Ghosh</dc:creator>
  <cp:lastModifiedBy>Sukumar Ghosh</cp:lastModifiedBy>
  <cp:revision>107</cp:revision>
  <dcterms:created xsi:type="dcterms:W3CDTF">2015-11-15T16:50:21Z</dcterms:created>
  <dcterms:modified xsi:type="dcterms:W3CDTF">2015-11-15T18:52:21Z</dcterms:modified>
</cp:coreProperties>
</file>